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238" r:id="rId4"/>
    <p:sldId id="1269" r:id="rId5"/>
    <p:sldId id="1239" r:id="rId6"/>
    <p:sldId id="1248" r:id="rId7"/>
    <p:sldId id="1249" r:id="rId8"/>
    <p:sldId id="1270" r:id="rId9"/>
    <p:sldId id="1271" r:id="rId10"/>
    <p:sldId id="1272" r:id="rId11"/>
    <p:sldId id="1273" r:id="rId12"/>
    <p:sldId id="1250" r:id="rId13"/>
    <p:sldId id="1274" r:id="rId14"/>
    <p:sldId id="1275" r:id="rId15"/>
    <p:sldId id="1251" r:id="rId16"/>
    <p:sldId id="1252" r:id="rId17"/>
    <p:sldId id="1263" r:id="rId18"/>
    <p:sldId id="1276" r:id="rId19"/>
    <p:sldId id="1264" r:id="rId20"/>
    <p:sldId id="1265" r:id="rId21"/>
    <p:sldId id="1253" r:id="rId22"/>
    <p:sldId id="1255"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16.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17.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万有引力定律及航天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天地力的综合：万有引力定律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692696"/>
            <a:ext cx="11485848" cy="452431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开</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普勒第三定律的应用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开普勒第三定律既适用于做椭圆运动的天体，也适用于做圆周运动的天体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知道了行星到太阳的距离，就可以由开普勒第三定律计算或比较行星绕太阳运行的周期</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反之，知道了行星绕太阳运行的周期，也可以计算或比较行星到太阳的距离</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）知道了彗星的周期，就可以由开普勒第三定律计算出彗星轨道的半长轴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反之，知道了彗星的半长轴也可以求出彗星的周期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836712"/>
                <a:ext cx="11485848" cy="2080762"/>
              </a:xfrm>
            </p:spPr>
            <p:txBody>
              <a:bodyPr/>
              <a:lstStyle/>
              <a:p>
                <a:pPr lvl="0"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850890"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，其中的常数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中心天体的质量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如研究行星绕太阳运动时，常数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只与太阳的质量有关，研究卫星绕地球运动时，常数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只与地球的质量有关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836712"/>
                <a:ext cx="11485848" cy="2080762"/>
              </a:xfrm>
              <a:blipFill rotWithShape="1">
                <a:blip r:embed="rId1"/>
                <a:stretch>
                  <a:fillRect l="-2" t="-20" r="1" b="14"/>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36712"/>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行星运动的近似</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78582" y="1484784"/>
              <a:ext cx="11368120" cy="4684777"/>
            </p:xfrm>
            <a:graphic>
              <a:graphicData uri="http://schemas.openxmlformats.org/drawingml/2006/table">
                <a:tbl>
                  <a:tblPr firstRow="1" firstCol="1" bandRow="1"/>
                  <a:tblGrid>
                    <a:gridCol w="2160240"/>
                    <a:gridCol w="9207880"/>
                  </a:tblGrid>
                  <a:tr h="452596">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近似处理方法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5778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行星绕太阳运动的轨道十分接近圆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太阳处在圆心位置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对某一行星来说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它绕太阳做圆周运动的角速度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或线速度大小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即行星做匀速圆周运动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第三定律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2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所有行星轨道半径的三次方跟它的公转周期的二次方的比值都相等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表达式为</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78582" y="1484784"/>
              <a:ext cx="11368120" cy="4684777"/>
            </p:xfrm>
            <a:graphic>
              <a:graphicData uri="http://schemas.openxmlformats.org/drawingml/2006/table">
                <a:tbl>
                  <a:tblPr firstRow="1" firstCol="1" bandRow="1"/>
                  <a:tblGrid>
                    <a:gridCol w="2160240"/>
                    <a:gridCol w="9207880"/>
                  </a:tblGrid>
                  <a:tr h="452596">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近似处理方法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5778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行星绕太阳运动的轨道十分接近圆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太阳处在圆心位置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第二定律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对某一行星来说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它绕太阳做圆周运动的角速度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或线速度大小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即行星做匀速圆周运动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826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第三定律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36712"/>
            <a:ext cx="11485848" cy="396938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安徽省马鞍山第一中学月考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）绕太阳一周需要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万余年的紫金山－阿特拉斯彗星于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年被发现，是中国科学院紫金山天文台发现的第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颗彗星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该彗星的运行轨道可视为椭圆，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日紫金山－阿特拉斯彗星来到最接近地球的地点，许多天文爱好者用肉眼看到了这颗彗星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已知地球绕太阳公转的半径为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，则紫金山－阿特拉斯彗星轨道的半长轴约为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2762;FounderCES"/>
          <p:cNvPicPr/>
          <p:nvPr/>
        </p:nvPicPr>
        <p:blipFill>
          <a:blip r:embed="rId1"/>
          <a:stretch>
            <a:fillRect/>
          </a:stretch>
        </p:blipFill>
        <p:spPr>
          <a:xfrm>
            <a:off x="478582" y="980728"/>
            <a:ext cx="1182370" cy="381000"/>
          </a:xfrm>
          <a:prstGeom prst="rect">
            <a:avLst/>
          </a:prstGeom>
        </p:spPr>
      </p:pic>
      <p:pic>
        <p:nvPicPr>
          <p:cNvPr id="6" name="24答案.eps" descr="id:2147492776;FounderCES"/>
          <p:cNvPicPr/>
          <p:nvPr/>
        </p:nvPicPr>
        <p:blipFill>
          <a:blip r:embed="rId2"/>
          <a:stretch>
            <a:fillRect/>
          </a:stretch>
        </p:blipFill>
        <p:spPr>
          <a:xfrm>
            <a:off x="478582" y="4958356"/>
            <a:ext cx="934720" cy="333375"/>
          </a:xfrm>
          <a:prstGeom prst="rect">
            <a:avLst/>
          </a:prstGeom>
        </p:spPr>
      </p:pic>
      <p:sp>
        <p:nvSpPr>
          <p:cNvPr id="2" name="矩形 1"/>
          <p:cNvSpPr/>
          <p:nvPr/>
        </p:nvSpPr>
        <p:spPr>
          <a:xfrm>
            <a:off x="1558702" y="4779107"/>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548680"/>
                <a:ext cx="11485848" cy="179324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开普勒第三定律可知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彗</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彗</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8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60 000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解得紫金山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阿特拉斯彗星轨道的半长轴约为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548680"/>
                <a:ext cx="11485848" cy="1793240"/>
              </a:xfrm>
              <a:blipFill rotWithShape="1">
                <a:blip r:embed="rId1"/>
                <a:stretch>
                  <a:fillRect l="-2" t="-2" r="1" b="2"/>
                </a:stretch>
              </a:blipFill>
            </p:spPr>
            <p:txBody>
              <a:bodyPr/>
              <a:lstStyle/>
              <a:p>
                <a:r>
                  <a:rPr lang="zh-CN" altLang="en-US">
                    <a:noFill/>
                  </a:rPr>
                  <a:t> </a:t>
                </a:r>
              </a:p>
            </p:txBody>
          </p:sp>
        </mc:Fallback>
      </mc:AlternateContent>
      <p:pic>
        <p:nvPicPr>
          <p:cNvPr id="3" name="24解析.eps" descr="id:2147492769;FounderCES"/>
          <p:cNvPicPr/>
          <p:nvPr/>
        </p:nvPicPr>
        <p:blipFill>
          <a:blip r:embed="rId2"/>
          <a:stretch>
            <a:fillRect/>
          </a:stretch>
        </p:blipFill>
        <p:spPr>
          <a:xfrm>
            <a:off x="426626" y="1143328"/>
            <a:ext cx="988060" cy="3524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358965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万有引力定律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对万有引力定律表达式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的说明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，其物理意义为引力常量在数值上等于两个质量都是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的质点相距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时相互吸引力的大小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是两个质点间的距离，对于质量分布均匀的球体，就是两球心间的距离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3589655"/>
              </a:xfrm>
              <a:blipFill rotWithShape="1">
                <a:blip r:embed="rId1"/>
                <a:stretch>
                  <a:fillRect l="-2" t="-18" r="1" b="18"/>
                </a:stretch>
              </a:blipFill>
            </p:spPr>
            <p:txBody>
              <a:bodyPr/>
              <a:lstStyle/>
              <a:p>
                <a:r>
                  <a:rPr lang="zh-CN" altLang="en-US">
                    <a:noFill/>
                  </a:rPr>
                  <a:t> </a:t>
                </a:r>
              </a:p>
            </p:txBody>
          </p:sp>
        </mc:Fallback>
      </mc:AlternateContent>
      <p:pic>
        <p:nvPicPr>
          <p:cNvPr id="3" name="要点3.eps" descr="id:2147492783;FounderCES"/>
          <p:cNvPicPr/>
          <p:nvPr/>
        </p:nvPicPr>
        <p:blipFill>
          <a:blip r:embed="rId2"/>
          <a:stretch>
            <a:fillRect/>
          </a:stretch>
        </p:blipFill>
        <p:spPr>
          <a:xfrm>
            <a:off x="360854" y="908720"/>
            <a:ext cx="1165860" cy="4095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144010"/>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的适用条件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）万有引力定律公式适用于计算质点间的相互作用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当两个物体间的距离比物体本身的尺度大得多时，可用此公式近似计算两物体间的万有引力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）质量分布均匀的球体间的相互作用，可用此公式计算，式中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是两个球体球心间的距离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）一个均匀球体与球外一个质点间的万有引力也可用此公式计算，式中的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是球体球心到质点的距离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144010"/>
              </a:xfrm>
              <a:blipFill rotWithShape="1">
                <a:blip r:embed="rId1"/>
                <a:stretch>
                  <a:fillRect l="-2" t="-15" r="1" b="15"/>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pic>
        <p:nvPicPr>
          <p:cNvPr id="4" name="24答案.eps" descr="id:2147489725;FounderCES"/>
          <p:cNvPicPr/>
          <p:nvPr/>
        </p:nvPicPr>
        <p:blipFill>
          <a:blip r:embed="rId2"/>
          <a:stretch>
            <a:fillRect/>
          </a:stretch>
        </p:blipFill>
        <p:spPr>
          <a:xfrm>
            <a:off x="386424" y="4911472"/>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692696"/>
                <a:ext cx="11485848" cy="415261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四川自贡市蜀光中学月考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）关于万有引力定律，下列说法正确的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牛顿最早测出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使万有引力定律有了真正的实用价值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牛顿通过</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地检验</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发现地面上的物体、月球所受地球的引力遵从同样的规律</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的乘积越大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相互作用的两个天体间的万有引力越大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引力常量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值的大小与中心天体的选择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692696"/>
                <a:ext cx="11485848" cy="4152612"/>
              </a:xfrm>
              <a:blipFill rotWithShape="1">
                <a:blip r:embed="rId3"/>
                <a:stretch>
                  <a:fillRect l="-2" t="-13" r="1" b="6"/>
                </a:stretch>
              </a:blipFill>
            </p:spPr>
            <p:txBody>
              <a:bodyPr/>
              <a:lstStyle/>
              <a:p>
                <a:r>
                  <a:rPr lang="zh-CN" altLang="en-US">
                    <a:noFill/>
                  </a:rPr>
                  <a:t> </a:t>
                </a:r>
              </a:p>
            </p:txBody>
          </p:sp>
        </mc:Fallback>
      </mc:AlternateContent>
      <p:sp>
        <p:nvSpPr>
          <p:cNvPr id="2" name="矩形 1"/>
          <p:cNvSpPr/>
          <p:nvPr/>
        </p:nvSpPr>
        <p:spPr>
          <a:xfrm>
            <a:off x="1283415" y="4738166"/>
            <a:ext cx="612668"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49061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值的是卡文迪许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不是牛顿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牛顿通过</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地检验</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发现地面上的物体、月球所受地球的引力遵从同样的规律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为常量可知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的乘积越大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引力常量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是一个定值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它的大小与中心天体的选择无关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490618"/>
              </a:xfrm>
              <a:blipFill rotWithShape="1">
                <a:blip r:embed="rId1"/>
                <a:stretch>
                  <a:fillRect l="-2" t="-25" r="1" b="6"/>
                </a:stretch>
              </a:blipFill>
            </p:spPr>
            <p:txBody>
              <a:bodyPr/>
              <a:lstStyle/>
              <a:p>
                <a:r>
                  <a:rPr lang="zh-CN" altLang="en-US">
                    <a:noFill/>
                  </a:rPr>
                  <a:t> </a:t>
                </a:r>
              </a:p>
            </p:txBody>
          </p:sp>
        </mc:Fallback>
      </mc:AlternateContent>
      <p:pic>
        <p:nvPicPr>
          <p:cNvPr id="3" name="24解析.eps" descr="id:2147492797;FounderCES"/>
          <p:cNvPicPr/>
          <p:nvPr/>
        </p:nvPicPr>
        <p:blipFill>
          <a:blip r:embed="rId2"/>
          <a:stretch>
            <a:fillRect/>
          </a:stretch>
        </p:blipFill>
        <p:spPr>
          <a:xfrm>
            <a:off x="363178" y="908720"/>
            <a:ext cx="934720" cy="3333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30695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割</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补法计算万有引力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如图所示，把挖去的小球补回去，可以先求出大球与质点间的万有引力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；然后求出补回去的小球与质点间的万有引力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，由于两力方向在同一条直线上，合成可得到挖去小球后的大球与质点间的万有引力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2811;FounderCES"/>
          <p:cNvPicPr/>
          <p:nvPr/>
        </p:nvPicPr>
        <p:blipFill>
          <a:blip r:embed="rId1"/>
          <a:stretch>
            <a:fillRect/>
          </a:stretch>
        </p:blipFill>
        <p:spPr>
          <a:xfrm>
            <a:off x="360854" y="908720"/>
            <a:ext cx="1111885" cy="390525"/>
          </a:xfrm>
          <a:prstGeom prst="rect">
            <a:avLst/>
          </a:prstGeom>
        </p:spPr>
      </p:pic>
      <p:pic>
        <p:nvPicPr>
          <p:cNvPr id="2" name="图片 1"/>
          <p:cNvPicPr>
            <a:picLocks noChangeAspect="1"/>
          </p:cNvPicPr>
          <p:nvPr/>
        </p:nvPicPr>
        <p:blipFill>
          <a:blip r:embed="rId2"/>
          <a:stretch>
            <a:fillRect/>
          </a:stretch>
        </p:blipFill>
        <p:spPr>
          <a:xfrm>
            <a:off x="2710830" y="3212976"/>
            <a:ext cx="6633865" cy="291975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127654" y="5085184"/>
            <a:ext cx="720080" cy="576064"/>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3"/>
          <a:stretch>
            <a:fillRect/>
          </a:stretch>
        </p:blipFill>
        <p:spPr>
          <a:xfrm>
            <a:off x="360854" y="1628800"/>
            <a:ext cx="156146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84784"/>
                <a:ext cx="11485848" cy="422340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行星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运动的规律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开普勒第一定律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所有行星绕太阳运动的轨道都是椭圆，太阳位于椭圆的一个焦点上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开普勒第二定律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任何一个行星与太阳的连线在相等的时间内扫过的面积相等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开普勒第三定律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行星绕太阳运行轨道半长轴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的立方与其公转周期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的平方成正比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84784"/>
                <a:ext cx="11485848" cy="4223400"/>
              </a:xfrm>
              <a:blipFill rotWithShape="1">
                <a:blip r:embed="rId4"/>
                <a:stretch>
                  <a:fillRect l="-2" t="-4" r="1" b="4"/>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598614"/>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陕西省洛南中学期中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、密度均匀的球体，在距离球心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的地方有一质量为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中挖去半径为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的球体，如图所示，则剩余部分对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的万有引力大小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598614"/>
              </a:xfrm>
              <a:blipFill rotWithShape="1">
                <a:blip r:embed="rId1"/>
                <a:stretch>
                  <a:fillRect l="-2" t="-18" r="1" b="2"/>
                </a:stretch>
              </a:blipFill>
            </p:spPr>
            <p:txBody>
              <a:bodyPr/>
              <a:lstStyle/>
              <a:p>
                <a:r>
                  <a:rPr lang="zh-CN" altLang="en-US">
                    <a:noFill/>
                  </a:rPr>
                  <a:t> </a:t>
                </a:r>
              </a:p>
            </p:txBody>
          </p:sp>
        </mc:Fallback>
      </mc:AlternateContent>
      <p:pic>
        <p:nvPicPr>
          <p:cNvPr id="3" name="24典例4.eps" descr="id:2147492839;FounderCES"/>
          <p:cNvPicPr/>
          <p:nvPr/>
        </p:nvPicPr>
        <p:blipFill>
          <a:blip r:embed="rId2"/>
          <a:stretch>
            <a:fillRect/>
          </a:stretch>
        </p:blipFill>
        <p:spPr>
          <a:xfrm>
            <a:off x="328572" y="908720"/>
            <a:ext cx="1182370" cy="381000"/>
          </a:xfrm>
          <a:prstGeom prst="rect">
            <a:avLst/>
          </a:prstGeom>
        </p:spPr>
      </p:pic>
      <p:pic>
        <p:nvPicPr>
          <p:cNvPr id="5" name="25lk884.jpg" descr="id:2147492846;FounderCES"/>
          <p:cNvPicPr/>
          <p:nvPr/>
        </p:nvPicPr>
        <p:blipFill>
          <a:blip r:embed="rId3"/>
          <a:stretch>
            <a:fillRect/>
          </a:stretch>
        </p:blipFill>
        <p:spPr>
          <a:xfrm>
            <a:off x="8327454" y="2276872"/>
            <a:ext cx="3140710" cy="1895475"/>
          </a:xfrm>
          <a:prstGeom prst="rect">
            <a:avLst/>
          </a:prstGeom>
        </p:spPr>
      </p:pic>
      <p:pic>
        <p:nvPicPr>
          <p:cNvPr id="6" name="24答案.eps" descr="id:2147492867;FounderCES"/>
          <p:cNvPicPr/>
          <p:nvPr/>
        </p:nvPicPr>
        <p:blipFill>
          <a:blip r:embed="rId4"/>
          <a:stretch>
            <a:fillRect/>
          </a:stretch>
        </p:blipFill>
        <p:spPr>
          <a:xfrm>
            <a:off x="360854" y="4468625"/>
            <a:ext cx="828040" cy="295275"/>
          </a:xfrm>
          <a:prstGeom prst="rect">
            <a:avLst/>
          </a:prstGeom>
        </p:spPr>
      </p:pic>
      <p:sp>
        <p:nvSpPr>
          <p:cNvPr id="2" name="矩形 1"/>
          <p:cNvSpPr/>
          <p:nvPr/>
        </p:nvSpPr>
        <p:spPr>
          <a:xfrm>
            <a:off x="1307200" y="4293096"/>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683;FounderCES"/>
          <p:cNvPicPr/>
          <p:nvPr/>
        </p:nvPicPr>
        <p:blipFill>
          <a:blip r:embed="rId1"/>
          <a:stretch>
            <a:fillRect/>
          </a:stretch>
        </p:blipFill>
        <p:spPr>
          <a:xfrm>
            <a:off x="406574" y="908720"/>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548680"/>
                <a:ext cx="11485848" cy="370941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由万有引力公式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未挖去之前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球体和质点间的引力大小为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挖去部分球体和质点间的引力大小为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即剩余部分对</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的万有引力大小为</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𝟕</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𝑮𝑴𝒎</m:t>
                        </m:r>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𝟑𝟔</m:t>
                        </m:r>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en-US" b="1">
                    <a:solidFill>
                      <a:srgbClr val="00000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a:t>故选</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548680"/>
                <a:ext cx="11485848" cy="3709413"/>
              </a:xfrm>
              <a:blipFill rotWithShape="1">
                <a:blip r:embed="rId2"/>
                <a:stretch>
                  <a:fillRect l="-2" t="-1" r="1" b="-2266"/>
                </a:stretch>
              </a:blipFill>
            </p:spPr>
            <p:txBody>
              <a:bodyPr/>
              <a:lstStyle/>
              <a:p>
                <a:r>
                  <a:rPr lang="zh-CN" altLang="en-US">
                    <a:noFill/>
                  </a:rPr>
                  <a:t> </a:t>
                </a:r>
              </a:p>
            </p:txBody>
          </p:sp>
        </mc:Fallback>
      </mc:AlternateContent>
      <p:sp>
        <p:nvSpPr>
          <p:cNvPr id="2" name="矩形 1"/>
          <p:cNvSpPr/>
          <p:nvPr/>
        </p:nvSpPr>
        <p:spPr>
          <a:xfrm>
            <a:off x="360854" y="4149080"/>
            <a:ext cx="11485848" cy="1200329"/>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B0F0"/>
                </a:solidFill>
                <a:ea typeface="楷体" panose="02010609060101010101" pitchFamily="49" charset="-122"/>
                <a:cs typeface="Times New Roman" panose="02020603050405020304" pitchFamily="18" charset="0"/>
              </a:rPr>
              <a:t>           </a:t>
            </a:r>
            <a:r>
              <a:rPr lang="zh-CN" altLang="zh-CN" sz="2400" smtClean="0">
                <a:solidFill>
                  <a:srgbClr val="00B0F0"/>
                </a:solidFill>
                <a:ea typeface="楷体" panose="02010609060101010101" pitchFamily="49" charset="-122"/>
                <a:cs typeface="Times New Roman" panose="02020603050405020304" pitchFamily="18" charset="0"/>
              </a:rPr>
              <a:t>不能</a:t>
            </a:r>
            <a:r>
              <a:rPr lang="zh-CN" altLang="zh-CN" sz="2400">
                <a:solidFill>
                  <a:srgbClr val="00B0F0"/>
                </a:solidFill>
                <a:ea typeface="楷体" panose="02010609060101010101" pitchFamily="49" charset="-122"/>
                <a:cs typeface="Times New Roman" panose="02020603050405020304" pitchFamily="18" charset="0"/>
              </a:rPr>
              <a:t>直接用剩下的质量代入万有引力定律公式来计算</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因为剩下的部分不是密度均匀的球体</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不符合万有引力定律的适用条件</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箭头右.eps" descr="id:2147492860;FounderCES"/>
          <p:cNvPicPr/>
          <p:nvPr/>
        </p:nvPicPr>
        <p:blipFill>
          <a:blip r:embed="rId3"/>
          <a:stretch>
            <a:fillRect/>
          </a:stretch>
        </p:blipFill>
        <p:spPr>
          <a:xfrm>
            <a:off x="570086" y="4165016"/>
            <a:ext cx="513715" cy="4038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910630" y="3725890"/>
            <a:ext cx="1512168" cy="576064"/>
          </a:xfrm>
          <a:prstGeom prst="rect">
            <a:avLst/>
          </a:prstGeom>
        </p:spPr>
      </p:pic>
      <p:pic>
        <p:nvPicPr>
          <p:cNvPr id="3" name="知识点2.eps" descr="id:2147489564;FounderCES"/>
          <p:cNvPicPr/>
          <p:nvPr/>
        </p:nvPicPr>
        <p:blipFill>
          <a:blip r:embed="rId2"/>
          <a:stretch>
            <a:fillRect/>
          </a:stretch>
        </p:blipFill>
        <p:spPr>
          <a:xfrm>
            <a:off x="360854" y="908720"/>
            <a:ext cx="1623695" cy="43116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353725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万有引力定律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自然界中任何两个物体都是相互吸引的，引力的方向沿两物体的连线，引力的大小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与这两个物体质量的乘积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成正比、与这两个物体间的距离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的平方成反比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比例系数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叫作引力常量，适用于任何两个物体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3537250"/>
              </a:xfrm>
              <a:blipFill rotWithShape="1">
                <a:blip r:embed="rId3"/>
                <a:stretch>
                  <a:fillRect l="-2" t="-5" r="1" b="13"/>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503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引力常量</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引力常量的测定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由英国物理学家卡文迪许测量得出，常取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引力常量测定的意义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卡文迪许利用扭秤装置通过改变小球的质量和距离，证实了万有引力的存在及万有引力定律的正确性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引力常量的普适性成了万有引力定律正确性的有力证据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2689;FounderCES"/>
          <p:cNvPicPr/>
          <p:nvPr/>
        </p:nvPicPr>
        <p:blipFill>
          <a:blip r:embed="rId1"/>
          <a:stretch>
            <a:fillRect/>
          </a:stretch>
        </p:blipFill>
        <p:spPr>
          <a:xfrm>
            <a:off x="358538" y="908720"/>
            <a:ext cx="1653451" cy="43204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84784"/>
            <a:ext cx="11485848" cy="5762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开普勒定律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en-US"/>
          </a:p>
        </p:txBody>
      </p:sp>
      <p:graphicFrame>
        <p:nvGraphicFramePr>
          <p:cNvPr id="6" name="表格 5"/>
          <p:cNvGraphicFramePr>
            <a:graphicFrameLocks noGrp="1"/>
          </p:cNvGraphicFramePr>
          <p:nvPr/>
        </p:nvGraphicFramePr>
        <p:xfrm>
          <a:off x="360854" y="2164433"/>
          <a:ext cx="11398781" cy="3848863"/>
        </p:xfrm>
        <a:graphic>
          <a:graphicData uri="http://schemas.openxmlformats.org/drawingml/2006/table">
            <a:tbl>
              <a:tblPr firstRow="1" firstCol="1" bandRow="1"/>
              <a:tblGrid>
                <a:gridCol w="2554650"/>
                <a:gridCol w="3428095"/>
                <a:gridCol w="5416036"/>
              </a:tblGrid>
              <a:tr h="450062">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062640">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开普勒第一</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定律</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轨道</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743" marR="40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所有行星绕太阳运动的轨道都是椭圆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太阳位于椭圆的一个焦点上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37583">
                <a:tc vMerge="1">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说明不同行星绕太阳运动的椭圆轨道是不同的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1027" name="25lk8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880" y="3068960"/>
            <a:ext cx="3924300" cy="2381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449272" cy="3937023"/>
        </p:xfrm>
        <a:graphic>
          <a:graphicData uri="http://schemas.openxmlformats.org/drawingml/2006/table">
            <a:tbl>
              <a:tblPr firstRow="1" firstCol="1" bandRow="1"/>
              <a:tblGrid>
                <a:gridCol w="2705434"/>
                <a:gridCol w="4427074"/>
                <a:gridCol w="4316764"/>
              </a:tblGrid>
              <a:tr h="502885">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79729">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开普勒第二</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定律</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850890" algn="l"/>
                        </a:tabLs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面积定律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743" marR="40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对任意一个行星来说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它与太阳的连线在相等的时间内扫过的面积相等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08654">
                <a:tc vMerge="1">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说明行星在近日点的速率大于在远日点的速率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2049" name="25lk878.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967414" y="1916832"/>
            <a:ext cx="3456384" cy="23542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6" y="908720"/>
              <a:ext cx="11426748" cy="4602619"/>
            </p:xfrm>
            <a:graphic>
              <a:graphicData uri="http://schemas.openxmlformats.org/drawingml/2006/table">
                <a:tbl>
                  <a:tblPr firstRow="1" firstCol="1" bandRow="1"/>
                  <a:tblGrid>
                    <a:gridCol w="2353741"/>
                    <a:gridCol w="4536504"/>
                    <a:gridCol w="4536503"/>
                  </a:tblGrid>
                  <a:tr h="471984">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359918">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开普勒第三定律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周期</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39" marR="3823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所有行星轨道的半长轴的三次方跟它的公转周期的二次方的比值都相等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94061">
                    <a:tc vMerge="1">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𝒂</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是一个取决于中心天体的常量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mc:Choice>
        <mc:Fallback xmlns="">
          <p:graphicFrame>
            <p:nvGraphicFramePr>
              <p:cNvPr id="2" name="表格 1"/>
              <p:cNvGraphicFramePr>
                <a:graphicFrameLocks noGrp="1"/>
              </p:cNvGraphicFramePr>
              <p:nvPr/>
            </p:nvGraphicFramePr>
            <p:xfrm>
              <a:off x="334566" y="908720"/>
              <a:ext cx="11426748" cy="4602619"/>
            </p:xfrm>
            <a:graphic>
              <a:graphicData uri="http://schemas.openxmlformats.org/drawingml/2006/table">
                <a:tbl>
                  <a:tblPr firstRow="1" firstCol="1" bandRow="1"/>
                  <a:tblGrid>
                    <a:gridCol w="2353741"/>
                    <a:gridCol w="4536504"/>
                    <a:gridCol w="4536503"/>
                  </a:tblGrid>
                  <a:tr h="471984">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359918">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开普勒第三定律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周期</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39" marR="3823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所有行星轨道的半长轴的三次方跟它的公转周期的二次方的比值都相等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94180">
                    <a:tc vMerge="1">
                      <a:tcPr/>
                    </a:tc>
                    <a:tc>
                      <a:txBody>
                        <a:bodyPr/>
                        <a:lstStyle/>
                        <a:p>
                          <a:endParaRPr lang="zh-CN"/>
                        </a:p>
                      </a:txBody>
                      <a:tcPr marL="57359" marR="573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vMerge="1">
                      <a:tcPr/>
                    </a:tc>
                  </a:tr>
                </a:tbl>
              </a:graphicData>
            </a:graphic>
          </p:graphicFrame>
        </mc:Fallback>
      </mc:AlternateContent>
      <p:pic>
        <p:nvPicPr>
          <p:cNvPr id="3073" name="25lk8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4851" y="2420888"/>
            <a:ext cx="3631031" cy="20812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346237"/>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山西大学附属中学期中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）太阳系中各行星绕太阳运动的轨道是椭圆，关于开普勒行星定律，下列说法正确的是（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开普勒定律只能适用于太阳系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不能推广到其他星系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太阳位于椭圆的中心处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地球绕太阳运动的轨道上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近日点速率大、远日点速率小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地球与太阳连线和火星与太阳连线在相等时间扫过的面积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2726;FounderCES"/>
          <p:cNvPicPr/>
          <p:nvPr/>
        </p:nvPicPr>
        <p:blipFill>
          <a:blip r:embed="rId1"/>
          <a:stretch>
            <a:fillRect/>
          </a:stretch>
        </p:blipFill>
        <p:spPr>
          <a:xfrm>
            <a:off x="360854" y="908720"/>
            <a:ext cx="1241425" cy="400050"/>
          </a:xfrm>
          <a:prstGeom prst="rect">
            <a:avLst/>
          </a:prstGeom>
        </p:spPr>
      </p:pic>
      <p:pic>
        <p:nvPicPr>
          <p:cNvPr id="4" name="24答案.eps" descr="id:2147492740;FounderCES"/>
          <p:cNvPicPr/>
          <p:nvPr/>
        </p:nvPicPr>
        <p:blipFill>
          <a:blip r:embed="rId2"/>
          <a:stretch>
            <a:fillRect/>
          </a:stretch>
        </p:blipFill>
        <p:spPr>
          <a:xfrm>
            <a:off x="439006" y="4297797"/>
            <a:ext cx="881380" cy="314325"/>
          </a:xfrm>
          <a:prstGeom prst="rect">
            <a:avLst/>
          </a:prstGeom>
        </p:spPr>
      </p:pic>
      <p:sp>
        <p:nvSpPr>
          <p:cNvPr id="2" name="矩形 1"/>
          <p:cNvSpPr/>
          <p:nvPr/>
        </p:nvSpPr>
        <p:spPr>
          <a:xfrm>
            <a:off x="1398537" y="4090313"/>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开普勒定律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不仅适用于太阳系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还可推广到其他恒星系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如系外行星系统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前提是系统满足中心天体质量远大于绕行天体质量的条件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根据开普勒第一定律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太阳位于椭圆的一个焦点处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而不是椭圆的中心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由开普勒第二定律可知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地球与太阳连线在相等的时间内扫过的面积相等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故地球绕太阳运动的轨道上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近日点速率大、远日点速率小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开普勒第二定律是针对单个行星的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只适用于地球或只适用于火星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不同行星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如地球和火星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之间没有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扫过面积相等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2733;FounderCES"/>
          <p:cNvPicPr/>
          <p:nvPr/>
        </p:nvPicPr>
        <p:blipFill>
          <a:blip r:embed="rId1"/>
          <a:stretch>
            <a:fillRect/>
          </a:stretch>
        </p:blipFill>
        <p:spPr>
          <a:xfrm>
            <a:off x="478582" y="980728"/>
            <a:ext cx="881380" cy="313690"/>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3524</Words>
  <Application>WPS 演示</Application>
  <PresentationFormat>自定义</PresentationFormat>
  <Paragraphs>155</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21</vt:i4>
      </vt:variant>
    </vt:vector>
  </HeadingPairs>
  <TitlesOfParts>
    <vt:vector size="34"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594</cp:revision>
  <dcterms:created xsi:type="dcterms:W3CDTF">2020-11-06T05:24:00Z</dcterms:created>
  <dcterms:modified xsi:type="dcterms:W3CDTF">2025-11-06T07:44:52Z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32B134713E064D03BC6F8F4E6B5F0954_12</vt:lpwstr>
  </property>
</Properties>
</file>